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62850" cy="7562850"/>
  <p:notesSz cx="6797675" cy="9928225"/>
  <p:embeddedFontLst>
    <p:embeddedFont>
      <p:font typeface="Arial Black" panose="020B0604020202020204" pitchFamily="34" charset="0"/>
      <p:regular r:id="rId4"/>
    </p:embeddedFont>
    <p:embeddedFont>
      <p:font typeface="Helvetica Neue" panose="02000503000000020004" pitchFamily="2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ivtNTqYjp/Fn3pEPNbXGEcmD8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00" d="100"/>
          <a:sy n="100" d="100"/>
        </p:scale>
        <p:origin x="2456" y="64"/>
      </p:cViewPr>
      <p:guideLst>
        <p:guide orient="horz" pos="22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00" tIns="45650" rIns="91300" bIns="4565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4" y="2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00" tIns="45650" rIns="91300" bIns="4565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538288" y="744538"/>
            <a:ext cx="37211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00" tIns="45650" rIns="91300" bIns="4565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00" tIns="45650" rIns="91300" bIns="456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00" tIns="45650" rIns="91300" bIns="456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38288" y="744538"/>
            <a:ext cx="37211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00" tIns="45650" rIns="91300" bIns="4565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3:notes"/>
          <p:cNvSpPr txBox="1">
            <a:spLocks noGrp="1"/>
          </p:cNvSpPr>
          <p:nvPr>
            <p:ph type="sldNum" idx="12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00" tIns="45650" rIns="91300" bIns="4565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dt" idx="10"/>
          </p:nvPr>
        </p:nvSpPr>
        <p:spPr>
          <a:xfrm>
            <a:off x="3781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ftr" idx="11"/>
          </p:nvPr>
        </p:nvSpPr>
        <p:spPr>
          <a:xfrm>
            <a:off x="2583974" y="7009643"/>
            <a:ext cx="2394903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sldNum" idx="12"/>
          </p:nvPr>
        </p:nvSpPr>
        <p:spPr>
          <a:xfrm>
            <a:off x="54200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378143" y="302865"/>
            <a:ext cx="680656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1285860" y="856950"/>
            <a:ext cx="4991131" cy="6806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3781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2583974" y="7009643"/>
            <a:ext cx="2394903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54200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3107421" y="2678512"/>
            <a:ext cx="6452932" cy="1701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-358885" y="1039894"/>
            <a:ext cx="6452932" cy="4978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3781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2583974" y="7009643"/>
            <a:ext cx="2394903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54200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ctrTitle"/>
          </p:nvPr>
        </p:nvSpPr>
        <p:spPr>
          <a:xfrm>
            <a:off x="567214" y="2349387"/>
            <a:ext cx="6428423" cy="1621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ubTitle" idx="1"/>
          </p:nvPr>
        </p:nvSpPr>
        <p:spPr>
          <a:xfrm>
            <a:off x="1134428" y="4285615"/>
            <a:ext cx="5293995" cy="193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dt" idx="10"/>
          </p:nvPr>
        </p:nvSpPr>
        <p:spPr>
          <a:xfrm>
            <a:off x="3781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ftr" idx="11"/>
          </p:nvPr>
        </p:nvSpPr>
        <p:spPr>
          <a:xfrm>
            <a:off x="2583974" y="7009643"/>
            <a:ext cx="2394903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54200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78143" y="302865"/>
            <a:ext cx="680656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378143" y="1764667"/>
            <a:ext cx="6806565" cy="4991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dt" idx="10"/>
          </p:nvPr>
        </p:nvSpPr>
        <p:spPr>
          <a:xfrm>
            <a:off x="3781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ftr" idx="11"/>
          </p:nvPr>
        </p:nvSpPr>
        <p:spPr>
          <a:xfrm>
            <a:off x="2583974" y="7009643"/>
            <a:ext cx="2394903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54200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-tête de section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597413" y="4859833"/>
            <a:ext cx="6428423" cy="1502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1"/>
          </p:nvPr>
        </p:nvSpPr>
        <p:spPr>
          <a:xfrm>
            <a:off x="597413" y="3205459"/>
            <a:ext cx="6428423" cy="1654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dt" idx="10"/>
          </p:nvPr>
        </p:nvSpPr>
        <p:spPr>
          <a:xfrm>
            <a:off x="3781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ftr" idx="11"/>
          </p:nvPr>
        </p:nvSpPr>
        <p:spPr>
          <a:xfrm>
            <a:off x="2583974" y="7009643"/>
            <a:ext cx="2394903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54200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378143" y="302865"/>
            <a:ext cx="680656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378142" y="1764667"/>
            <a:ext cx="3340259" cy="4991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3844449" y="1764667"/>
            <a:ext cx="3340259" cy="4991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dt" idx="10"/>
          </p:nvPr>
        </p:nvSpPr>
        <p:spPr>
          <a:xfrm>
            <a:off x="3781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ftr" idx="11"/>
          </p:nvPr>
        </p:nvSpPr>
        <p:spPr>
          <a:xfrm>
            <a:off x="2583974" y="7009643"/>
            <a:ext cx="2394903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54200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title"/>
          </p:nvPr>
        </p:nvSpPr>
        <p:spPr>
          <a:xfrm>
            <a:off x="378143" y="302865"/>
            <a:ext cx="680656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78142" y="1692889"/>
            <a:ext cx="3341572" cy="70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378142" y="2398404"/>
            <a:ext cx="3341572" cy="4357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3"/>
          </p:nvPr>
        </p:nvSpPr>
        <p:spPr>
          <a:xfrm>
            <a:off x="3841823" y="1692889"/>
            <a:ext cx="3342885" cy="70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4"/>
          </p:nvPr>
        </p:nvSpPr>
        <p:spPr>
          <a:xfrm>
            <a:off x="3841823" y="2398404"/>
            <a:ext cx="3342885" cy="4357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dt" idx="10"/>
          </p:nvPr>
        </p:nvSpPr>
        <p:spPr>
          <a:xfrm>
            <a:off x="3781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2583974" y="7009643"/>
            <a:ext cx="2394903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54200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title"/>
          </p:nvPr>
        </p:nvSpPr>
        <p:spPr>
          <a:xfrm>
            <a:off x="378143" y="302865"/>
            <a:ext cx="680656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3781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2583974" y="7009643"/>
            <a:ext cx="2394903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54200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378142" y="301113"/>
            <a:ext cx="2488126" cy="1281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2956865" y="301115"/>
            <a:ext cx="4227843" cy="6454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378142" y="1582598"/>
            <a:ext cx="2488126" cy="51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3781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2583974" y="7009643"/>
            <a:ext cx="2394903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54200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1482371" y="5293995"/>
            <a:ext cx="4537710" cy="624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1482371" y="675755"/>
            <a:ext cx="4537710" cy="453771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1482371" y="5918981"/>
            <a:ext cx="4537710" cy="887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3781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2583974" y="7009643"/>
            <a:ext cx="2394903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54200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378143" y="302865"/>
            <a:ext cx="680656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378143" y="1764667"/>
            <a:ext cx="6806565" cy="4991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3781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2583974" y="7009643"/>
            <a:ext cx="2394903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5420043" y="7009643"/>
            <a:ext cx="1764665" cy="402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acebook.com/smhp.paris.idf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twitter.com/SMHP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"/>
          <p:cNvSpPr txBox="1"/>
          <p:nvPr/>
        </p:nvSpPr>
        <p:spPr>
          <a:xfrm>
            <a:off x="47500" y="2267500"/>
            <a:ext cx="3679161" cy="4860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 lnSpcReduction="20000"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  <a:t>Association reconnue d’utilité publique. Fondée en 1849. </a:t>
            </a:r>
            <a:br>
              <a:rPr lang="fr-FR" sz="11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</a:br>
            <a:r>
              <a:rPr lang="fr-FR" sz="11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  <a:t>FMC n° 11752573775 </a:t>
            </a:r>
            <a:br>
              <a:rPr lang="fr-FR" sz="11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</a:br>
            <a:r>
              <a:rPr lang="fr-FR" sz="1100" b="1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  <a:t>site : www.smhp.fr - mail : smhpfrance@gmail.com</a:t>
            </a:r>
            <a:br>
              <a:rPr lang="fr-FR" sz="11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</a:br>
            <a:endParaRPr sz="1100" b="0" i="1" u="none" strike="noStrike" cap="none">
              <a:solidFill>
                <a:srgbClr val="002060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fr-FR" sz="11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</a:br>
            <a:r>
              <a:rPr lang="fr-FR" sz="11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  <a:t>Société Médicale des Hôpitaux de Paris</a:t>
            </a:r>
            <a:br>
              <a:rPr lang="fr-FR" sz="11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</a:br>
            <a:r>
              <a:rPr lang="fr-FR" sz="11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  <a:t>Hôpital Cochin - Service Médecine Interne du Pr Luc Mouthon</a:t>
            </a:r>
            <a:br>
              <a:rPr lang="fr-FR" sz="11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</a:br>
            <a:r>
              <a:rPr lang="fr-FR" sz="11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  <a:t>27, rue du faubourg Saint-Jacques </a:t>
            </a:r>
            <a:br>
              <a:rPr lang="fr-FR" sz="11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</a:br>
            <a:r>
              <a:rPr lang="fr-FR" sz="11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  <a:t>75014 PARIS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br>
              <a:rPr lang="fr-FR" sz="1000" b="0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</a:br>
            <a:br>
              <a:rPr lang="fr-FR" sz="1000" b="1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</a:br>
            <a:br>
              <a:rPr lang="fr-FR" sz="1000" b="1" i="1" u="none" strike="noStrike" cap="none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</a:br>
            <a:r>
              <a:rPr lang="fr-FR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116</a:t>
            </a:r>
            <a:r>
              <a:rPr lang="fr-FR" sz="1800" b="1" i="0" u="none" strike="noStrike" cap="none" baseline="300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ème</a:t>
            </a:r>
            <a:r>
              <a:rPr lang="fr-FR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JOURNÉE FRANÇAISE </a:t>
            </a:r>
            <a:br>
              <a:rPr lang="fr-FR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DE MÉDECINE</a:t>
            </a:r>
            <a:br>
              <a:rPr lang="fr-FR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fr-FR" sz="1200" b="1" i="1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1000" b="0" i="0" u="none" strike="noStrike" cap="none">
                <a:solidFill>
                  <a:srgbClr val="0020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Sous la présidence : </a:t>
            </a:r>
            <a:br>
              <a:rPr lang="fr-FR" sz="1000" b="0" i="0" u="none" strike="noStrike" cap="none">
                <a:solidFill>
                  <a:srgbClr val="00206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fr-FR" sz="1000" b="0" i="0" u="none" strike="noStrike" cap="none">
                <a:solidFill>
                  <a:srgbClr val="0020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 François LHOTE, Saint-Denis.</a:t>
            </a:r>
            <a:br>
              <a:rPr lang="fr-FR" sz="1000" b="0" i="0" u="none" strike="noStrike" cap="none">
                <a:solidFill>
                  <a:srgbClr val="00206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fr-FR" sz="1000" b="0" i="0" u="none" strike="noStrike" cap="none">
                <a:solidFill>
                  <a:srgbClr val="0020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br>
              <a:rPr lang="fr-FR" sz="1000" b="0" i="0" u="none" strike="noStrike" cap="none">
                <a:solidFill>
                  <a:srgbClr val="00206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fr-FR" sz="1000" b="0" i="0" u="none" strike="noStrike" cap="none">
                <a:solidFill>
                  <a:srgbClr val="0020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Secrétaires Généraux :  Jonathan LONDON, Paris.</a:t>
            </a:r>
            <a:br>
              <a:rPr lang="fr-FR" sz="1000" b="0" i="0" u="none" strike="noStrike" cap="none">
                <a:solidFill>
                  <a:srgbClr val="00206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fr-FR" sz="1000" b="0" i="0" u="none" strike="noStrike" cap="none">
                <a:solidFill>
                  <a:srgbClr val="00206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Pierre CHARLES, Paris.</a:t>
            </a:r>
            <a:br>
              <a:rPr lang="fr-FR" sz="1000" b="0" i="0" u="none" strike="noStrike" cap="none">
                <a:solidFill>
                  <a:srgbClr val="00206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br>
              <a:rPr lang="fr-FR" sz="1000" b="0" i="0" u="none" strike="noStrike" cap="none">
                <a:solidFill>
                  <a:srgbClr val="00206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br>
              <a:rPr lang="fr-FR" sz="12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Hépatologie et pancréatologie</a:t>
            </a:r>
            <a:endParaRPr sz="18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Times"/>
              <a:buNone/>
            </a:pP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Times"/>
              <a:buNone/>
            </a:pPr>
            <a:endParaRPr sz="11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Times"/>
              <a:buNone/>
            </a:pPr>
            <a:r>
              <a:rPr lang="fr-FR" sz="11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Organisateurs :</a:t>
            </a:r>
            <a:br>
              <a:rPr lang="fr-FR" sz="11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1100" b="1" i="1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Vinciane Rebours</a:t>
            </a:r>
            <a:r>
              <a:rPr lang="fr-FR" sz="1100" b="0" i="1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, Hôpital Beaujon, Clichy</a:t>
            </a:r>
            <a:endParaRPr sz="11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 i="1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Aurélie Plessier</a:t>
            </a:r>
            <a:r>
              <a:rPr lang="fr-FR" sz="1100" b="0" i="1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fr-FR" sz="1100" b="1" i="1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sz="1100" b="0" i="1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hôpital Beaujon, Clichy</a:t>
            </a:r>
            <a:endParaRPr sz="1100" b="0" i="1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Times"/>
              <a:buNone/>
            </a:pPr>
            <a:endParaRPr sz="12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Vendredi 13 octobre 2023 </a:t>
            </a:r>
            <a:br>
              <a:rPr lang="fr-FR" sz="12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12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08 h 45 - 17 h 00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fr-FR" sz="12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12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La réunion aura lieu EXCLUSIVEMENT par  visioconférence ZOOM</a:t>
            </a:r>
            <a:endParaRPr/>
          </a:p>
        </p:txBody>
      </p:sp>
      <p:pic>
        <p:nvPicPr>
          <p:cNvPr id="90" name="Google Shape;90;p3" descr="Logo bleu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7652" y="99383"/>
            <a:ext cx="2489010" cy="200881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1" name="Google Shape;91;p3"/>
          <p:cNvCxnSpPr/>
          <p:nvPr/>
        </p:nvCxnSpPr>
        <p:spPr>
          <a:xfrm>
            <a:off x="337697" y="7109353"/>
            <a:ext cx="3348442" cy="6127"/>
          </a:xfrm>
          <a:prstGeom prst="straightConnector1">
            <a:avLst/>
          </a:prstGeom>
          <a:noFill/>
          <a:ln w="508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254"/>
              </a:srgbClr>
            </a:outerShdw>
          </a:effectLst>
        </p:spPr>
      </p:cxnSp>
      <p:pic>
        <p:nvPicPr>
          <p:cNvPr id="92" name="Google Shape;92;p3" descr="Twitter Logo : histoire, signification de l'emblème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l="1" r="11736"/>
          <a:stretch/>
        </p:blipFill>
        <p:spPr>
          <a:xfrm>
            <a:off x="322054" y="2594782"/>
            <a:ext cx="181644" cy="114132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3" descr="logo-facebook – Poulaillon Traiteur">
            <a:hlinkClick r:id="rId6"/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74355" y="2521757"/>
            <a:ext cx="147478" cy="1460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3"/>
          <p:cNvSpPr txBox="1"/>
          <p:nvPr/>
        </p:nvSpPr>
        <p:spPr>
          <a:xfrm flipH="1">
            <a:off x="3978962" y="547793"/>
            <a:ext cx="3419999" cy="7094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Modérateurs 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: Vinciane Rebours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, Hôpital Beaujon, Clichy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                   </a:t>
            </a:r>
            <a:r>
              <a:rPr lang="fr-FR" sz="700" b="1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Boyan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sz="700" b="1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Christophorov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Institut Jules Vernes, Paris.</a:t>
            </a: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08h45 		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Introduction</a:t>
            </a:r>
            <a:endParaRPr sz="700" b="1" i="0" u="none" strike="noStrike" cap="none" dirty="0">
              <a:solidFill>
                <a:srgbClr val="00206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9h00  – 09h30	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Epidémiologie du cancer du pancréas, pourquoi une telle 	épidémie ?</a:t>
            </a:r>
            <a:endParaRPr sz="700" b="1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Vinciane Rebours 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(Hôpital Beaujon, Clichy)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09h30 – </a:t>
            </a:r>
            <a:r>
              <a:rPr lang="fr-FR" sz="700" i="1" dirty="0">
                <a:solidFill>
                  <a:srgbClr val="002060"/>
                </a:solidFill>
              </a:rPr>
              <a:t>10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h00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Comment prendre en charge le cancer du pancréas en 	2023, y a t-il une place pour la médecine de précision ?</a:t>
            </a:r>
            <a:endParaRPr sz="700" b="1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Louis de </a:t>
            </a:r>
            <a:r>
              <a:rPr lang="fr-FR" sz="700" b="0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Mestier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(Hôpital Beaujon, Clichy)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10h00 – 10h30	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Lésions kystiques du pancréas : quelle démarche 	diagnostic ? Quel bilan d’imagerie proposer ?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Maxime </a:t>
            </a:r>
            <a:r>
              <a:rPr lang="fr-FR" sz="700" b="0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Ronot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(Hôpital Beaujon, Clichy)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10h30 – 11h00	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Pause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1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11h00 – 11h30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Comment suivre une TIPMP en 2023 ?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Sarah Leblanc (Hôpital Jean Mermoz, Lyon)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11h30 – </a:t>
            </a:r>
            <a:r>
              <a:rPr lang="fr-FR" sz="700" i="1" dirty="0">
                <a:solidFill>
                  <a:srgbClr val="002060"/>
                </a:solidFill>
              </a:rPr>
              <a:t>12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h00	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Quelle démarche étiologique pour une pancréatite aiguë ?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Philippe Grandval (Hôpital La </a:t>
            </a:r>
            <a:r>
              <a:rPr lang="fr-FR" sz="700" b="0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Timone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, Marseille)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12h00 – 14h00	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Pause déjeuner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Modérateurs : 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Aurélie </a:t>
            </a:r>
            <a:r>
              <a:rPr lang="fr-FR" sz="700" b="1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Plessier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hôpital Beaujon, Clichy</a:t>
            </a:r>
            <a:endParaRPr sz="700" b="0" i="1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    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Jean-Pierre </a:t>
            </a:r>
            <a:r>
              <a:rPr lang="fr-FR" sz="700" b="1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Algayres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, Paris</a:t>
            </a:r>
            <a:endParaRPr sz="700" b="1" i="1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14h00 – 14h20 	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Causes des maladies vasculaires du foie. Quel traitement 	et impact sur les maladies vasculaires hépatiques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Christophe Bureau (Hôpital </a:t>
            </a:r>
            <a:r>
              <a:rPr lang="fr-FR" sz="700" b="0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Rangueil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, Toulouse)</a:t>
            </a: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14h20 – 14h40	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Thrombose de la veine porte en l’absence de cirrhose, 	anticoagulation et radiologie interventionnelle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Laure </a:t>
            </a:r>
            <a:r>
              <a:rPr lang="fr-FR" sz="700" b="0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Elkrief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(Hôpital </a:t>
            </a:r>
            <a:r>
              <a:rPr lang="fr-FR" sz="700" b="0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Trousseau,Tours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 	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14h40 – 15h00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Syndrome de </a:t>
            </a:r>
            <a:r>
              <a:rPr lang="fr-FR" sz="700" b="1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Budd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Chiari, quelles questions anticiper 	pour une meilleure prise en charge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Audrey </a:t>
            </a:r>
            <a:r>
              <a:rPr lang="fr-FR" sz="700" b="0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Payancé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(Hôpital Beaujon, Clichy)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15h00 – 15h20	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Maladie des petits vaisseaux, MVPS, distension 	sinusoïdale et </a:t>
            </a:r>
            <a:r>
              <a:rPr lang="fr-FR" sz="700" b="1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péliose</a:t>
            </a:r>
            <a:endParaRPr sz="700" b="1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Pierre-Emmanuel </a:t>
            </a:r>
            <a:r>
              <a:rPr lang="fr-FR" sz="700" b="0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Rautou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(Hôpital Beaujon, Clichy)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15h20 – 15h40	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Questions-réponses-synthèse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1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1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Modérateurs : 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Olivier </a:t>
            </a:r>
            <a:r>
              <a:rPr lang="fr-FR" sz="700" b="1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Chazouillères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, Hôpital St Antoine, Paris</a:t>
            </a:r>
            <a:endParaRPr sz="700" b="0" i="1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    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Jean-Pierre </a:t>
            </a:r>
            <a:r>
              <a:rPr lang="fr-FR" sz="700" b="1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Algayres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, Paris</a:t>
            </a:r>
            <a:endParaRPr sz="700" b="1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1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i="1" dirty="0">
                <a:solidFill>
                  <a:srgbClr val="002060"/>
                </a:solidFill>
              </a:rPr>
              <a:t>15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h40 – 16h10	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Hépatite chronique auto-immune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Sara </a:t>
            </a:r>
            <a:r>
              <a:rPr lang="fr-FR" sz="700" b="0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Lemoinne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(Hôpital St Antoine, Paris)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1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16h10 – 16h40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fr-FR" sz="700" b="1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Cholangites</a:t>
            </a: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sclérosantes primitives et secondaires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Pierre-Antoine </a:t>
            </a:r>
            <a:r>
              <a:rPr lang="fr-FR" sz="700" b="0" i="1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Soret</a:t>
            </a:r>
            <a:r>
              <a:rPr lang="fr-FR" sz="700" b="0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(Hôpital St Antoine, Paris)</a:t>
            </a:r>
            <a:endParaRPr dirty="0"/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1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49263" marR="0" lvl="0" indent="-4492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1" i="1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sz="700" b="0" i="1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3"/>
          <p:cNvSpPr txBox="1"/>
          <p:nvPr/>
        </p:nvSpPr>
        <p:spPr>
          <a:xfrm>
            <a:off x="3978963" y="219242"/>
            <a:ext cx="3420000" cy="216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sz="1400" b="1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M A T I N É E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3"/>
          <p:cNvSpPr txBox="1"/>
          <p:nvPr/>
        </p:nvSpPr>
        <p:spPr>
          <a:xfrm flipH="1">
            <a:off x="3978961" y="3673425"/>
            <a:ext cx="3420000" cy="2159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sz="1400" b="1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 P R E S – M I D 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532</Words>
  <Application>Microsoft Macintosh PowerPoint</Application>
  <PresentationFormat>Personnalisé</PresentationFormat>
  <Paragraphs>71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Helvetica Neue</vt:lpstr>
      <vt:lpstr>Times</vt:lpstr>
      <vt:lpstr>Calibri</vt:lpstr>
      <vt:lpstr>Arial Black</vt:lpstr>
      <vt:lpstr>Arial</vt:lpstr>
      <vt:lpstr>Thème Office</vt:lpstr>
      <vt:lpstr>Présentation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smhp</dc:creator>
  <cp:lastModifiedBy>Pierre Charles</cp:lastModifiedBy>
  <cp:revision>1</cp:revision>
  <dcterms:created xsi:type="dcterms:W3CDTF">2019-05-29T22:35:52Z</dcterms:created>
  <dcterms:modified xsi:type="dcterms:W3CDTF">2023-06-19T16:43:26Z</dcterms:modified>
</cp:coreProperties>
</file>